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0" r:id="rId3"/>
    <p:sldId id="380" r:id="rId4"/>
    <p:sldId id="378" r:id="rId5"/>
    <p:sldId id="379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69" r:id="rId1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E761"/>
    <a:srgbClr val="187223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31F023-0E6A-4F10-9998-CBDDE2FDCADE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737DA38B-DA87-4FBD-B4BB-072E50BCD70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F3A057-23A4-4E8B-A09F-3EE18CD9EF21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A7F1D2A-8C0B-430B-B775-BA67EA8DE72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752701-EF26-4986-A3B5-B5FAD7147F0E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5C93C0-4882-4B42-83E6-38CEED395200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44E3E8F-1EEC-4B27-85A6-283E7F890480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C46B20-36C1-4C7C-825A-7CBE8A98EB6D}" type="slidenum">
              <a:rPr lang="en-GB" altLang="en-US"/>
              <a:pPr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9653B5-5B45-4662-A3F7-C5FF8B205E97}" type="slidenum">
              <a:rPr lang="en-GB" altLang="en-US"/>
              <a:pPr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55C360-FA93-4378-BAEB-2BD1ADC622DD}" type="slidenum">
              <a:rPr lang="en-GB" altLang="en-US"/>
              <a:pPr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94F591-BE67-46DA-9A60-56770A8274BE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4CCF0F-8EAE-4790-B37E-8B2261DDA6E6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BBF76C-2341-47E9-9D6A-245FCB2F1B3E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DF8DD-E8F6-4720-B773-DE04A4A96245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E2CEBD-A934-4F59-AEEA-B7EAD8333950}" type="slidenum">
              <a:rPr lang="en-GB" altLang="en-US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0C27AAA-EE19-4F47-9046-4D39470648CF}" type="slidenum">
              <a:rPr lang="en-GB" altLang="en-US"/>
              <a:pPr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7E07B9-BFC8-4453-92AA-529B793F0BE0}" type="slidenum">
              <a:rPr lang="en-GB" altLang="en-US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F167195-1540-405B-AE9E-9F164C4C166D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F11F-C7FD-4161-985C-54B396BE15F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49208-2DA8-4BCC-AB91-D67F91C77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414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3505-8861-4DB6-A72F-C5B83D2AEA5D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39C6C-BC95-45ED-BE34-4A9FA1A0FF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315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B7A30-E3BD-44A6-B4C3-A96EAEB2B318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D4A00-1709-414D-B608-AFAA3B0550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3022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3884E-C717-45D1-9A8F-2699CE1D9465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88A4C-F83F-4517-86FD-AC82CDD4A3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988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10E5-3DEB-49DB-AE96-D0EA21F8965A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B9990-C060-42E2-9084-EEFB48010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8902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81AB-AAED-4D14-A300-F58BEB3535E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4EC3E-16C3-4805-A4E0-F12AD0222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39898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3218D-267B-4ACE-871C-4F712EE8DCCF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7D125-2F8E-4EDB-B973-305D7A32FD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5322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E356-50F5-44DA-90D7-3866390220B2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A088F-0AD9-4ED4-93EF-CAF8C3DA4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4861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124A-E63E-4DDC-8CE6-3767F31AE2B8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A651A-89D7-4BC5-82CF-0651E3DA47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6084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0286-1489-4846-A662-383B4AC31B52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C9503-E534-4B23-9041-E97EC4180F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0038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CB76-1B3F-46AF-A288-B7738FAC5F8B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29B47-BE64-4248-ACA5-4824189289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978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35EC65-D310-445B-AD18-7180BC4C1F1A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1FDAF0-DA51-462D-B82C-8F72D106B7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" b="3"/>
          <a:stretch>
            <a:fillRect/>
          </a:stretch>
        </p:blipFill>
        <p:spPr bwMode="auto">
          <a:xfrm>
            <a:off x="66294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81000" y="790575"/>
            <a:ext cx="8001000" cy="2105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Upscaling Basic Sanitation for the Urban Poor</a:t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(UBSUP)</a:t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C161E3-4D88-45FA-A893-1316E7DA928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CC0452-4989-4A12-8ECA-E64128D2C35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4" name="Picture 7" descr="C:\Documents and Settings\admin\Desktop\charlote\masc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feld 5"/>
          <p:cNvSpPr txBox="1">
            <a:spLocks noChangeArrowheads="1"/>
          </p:cNvSpPr>
          <p:nvPr/>
        </p:nvSpPr>
        <p:spPr bwMode="auto">
          <a:xfrm>
            <a:off x="304800" y="2655888"/>
            <a:ext cx="8077200" cy="101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Introduction into </a:t>
            </a:r>
            <a:b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3200" b="1" dirty="0" smtClean="0">
                <a:solidFill>
                  <a:srgbClr val="C00000"/>
                </a:solidFill>
              </a:rPr>
              <a:t>DTF Construction Manual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 is the content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126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AC95F9-E3B9-4835-B30E-19E1D77DC5E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 eaLnBrk="1">
              <a:spcAft>
                <a:spcPts val="1800"/>
              </a:spcAft>
              <a:defRPr/>
            </a:pPr>
            <a:endParaRPr lang="en-GB" altLang="en-US" sz="2000" dirty="0">
              <a:solidFill>
                <a:schemeClr val="tx2"/>
              </a:solidFill>
            </a:endParaRP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Overview of the BoQ for the treatment and auxiliary modules </a:t>
            </a:r>
            <a:endParaRPr lang="de-DE" altLang="en-US" sz="2000" dirty="0">
              <a:solidFill>
                <a:schemeClr val="tx2"/>
              </a:solidFill>
            </a:endParaRP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Tailor-cut / final BoQ was prepared for a specific DTF during the “Design Adaptation” phase </a:t>
            </a:r>
            <a:r>
              <a:rPr lang="en-GB" altLang="en-US" sz="1600" i="1" dirty="0">
                <a:solidFill>
                  <a:srgbClr val="C00000"/>
                </a:solidFill>
              </a:rPr>
              <a:t>(during this workshop)</a:t>
            </a: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Final BoQ shall be used by Water Companies during the tender phase; Contractors are requested to prepare their priced BoQ based on this template </a:t>
            </a: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Softcopy of the BoQ is provided in MS-Excel format to be used for preparing the “as-built” BoQ that includes approved variations</a:t>
            </a:r>
            <a:endParaRPr lang="de-DE" altLang="en-US" sz="2000" dirty="0">
              <a:solidFill>
                <a:schemeClr val="tx2"/>
              </a:solidFill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4038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 is the content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7E204B-F847-4DB3-9AC4-D88F012928A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4341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 eaLnBrk="1">
              <a:spcAft>
                <a:spcPts val="1800"/>
              </a:spcAft>
              <a:defRPr/>
            </a:pPr>
            <a:endParaRPr lang="en-GB" altLang="en-US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Practical instructions and recommendations related to the construction of DTF</a:t>
            </a: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General directions</a:t>
            </a: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Detailed recommendations for all treatment modules</a:t>
            </a: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Recommendations  for construction of auxiliary works</a:t>
            </a:r>
            <a:endParaRPr lang="de-DE" altLang="en-US" sz="2000" dirty="0">
              <a:solidFill>
                <a:srgbClr val="C00000"/>
              </a:solidFill>
            </a:endParaRP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To be used by Contractors and Water Companies to avoid errors during construction</a:t>
            </a:r>
            <a:endParaRPr lang="de-DE" altLang="en-US" sz="2000" dirty="0">
              <a:solidFill>
                <a:schemeClr val="tx2"/>
              </a:solidFill>
            </a:endParaRP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47339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Grafik 11" descr="Thumbs_Up_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60863"/>
            <a:ext cx="1677988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Grafik 11" descr="Thumbs_Up_Dow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43400"/>
            <a:ext cx="171450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 is the content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F58902-FDCD-4A90-A9AE-D7916DD032D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5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 eaLnBrk="1">
              <a:spcAft>
                <a:spcPts val="1800"/>
              </a:spcAft>
              <a:defRPr/>
            </a:pPr>
            <a:endParaRPr lang="en-GB" altLang="en-US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Basic overview of required measures to avoid / reduce any health &amp; safety risks during the construction of a DTF</a:t>
            </a: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Basic safety rules</a:t>
            </a: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Emergency response</a:t>
            </a: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Specific health and safety examples</a:t>
            </a:r>
            <a:endParaRPr lang="de-DE" altLang="en-US" sz="2000" dirty="0">
              <a:solidFill>
                <a:srgbClr val="C00000"/>
              </a:solidFill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33909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Grafik 5" descr="health-and-safety-sig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0"/>
            <a:ext cx="4630738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 is the content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7F57772-7BDB-4C61-A269-9BC93A1E1E5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6389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 eaLnBrk="1">
              <a:spcAft>
                <a:spcPts val="1800"/>
              </a:spcAft>
              <a:defRPr/>
            </a:pPr>
            <a:endParaRPr lang="en-GB" altLang="en-US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Recommendations and templates to be used by Water Companies during the tender and construction phase</a:t>
            </a: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The principal work plan</a:t>
            </a:r>
            <a:endParaRPr lang="de-DE" altLang="en-US" sz="2000" dirty="0">
              <a:solidFill>
                <a:srgbClr val="C00000"/>
              </a:solidFill>
            </a:endParaRP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Weekly and monthly meetings</a:t>
            </a:r>
            <a:endParaRPr lang="de-DE" altLang="en-US" sz="2000" dirty="0">
              <a:solidFill>
                <a:srgbClr val="C00000"/>
              </a:solidFill>
            </a:endParaRP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Daily Report Diary, Monthly Report Diary and Instruction Book</a:t>
            </a:r>
            <a:endParaRPr lang="de-DE" altLang="en-US" sz="2000" dirty="0">
              <a:solidFill>
                <a:srgbClr val="C00000"/>
              </a:solidFill>
            </a:endParaRP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Work measurement, variations, completion of Works and Taking Over of site</a:t>
            </a:r>
            <a:endParaRPr lang="de-DE" altLang="en-US" sz="2000" dirty="0">
              <a:solidFill>
                <a:srgbClr val="C00000"/>
              </a:solidFill>
            </a:endParaRP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n-GB" altLang="en-US" sz="2000" dirty="0">
                <a:solidFill>
                  <a:srgbClr val="C00000"/>
                </a:solidFill>
              </a:rPr>
              <a:t>Payment Monitoring</a:t>
            </a:r>
            <a:endParaRPr lang="de-DE" altLang="en-US" sz="2000" dirty="0">
              <a:solidFill>
                <a:srgbClr val="C00000"/>
              </a:solidFill>
            </a:endParaRP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de-DE" altLang="en-US" sz="2000" dirty="0">
              <a:solidFill>
                <a:schemeClr val="tx2"/>
              </a:solidFill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54292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458200" cy="1600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tabLst>
                <a:tab pos="88900" algn="l"/>
                <a:tab pos="268288" algn="l"/>
              </a:tabLst>
              <a:defRPr/>
            </a:pPr>
            <a:r>
              <a:rPr lang="en-GB" altLang="en-US" sz="3200" b="1" dirty="0" smtClean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Do you have any questions, remarks or suggestions?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9BD3F5-2A1A-4A90-8735-31A170976CB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5365" name="Grafik 8" descr="imagesUABJNRZ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971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Content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07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FEB64D-D611-43AB-B138-42330C6241D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Textfeld 22"/>
          <p:cNvSpPr txBox="1">
            <a:spLocks noChangeArrowheads="1"/>
          </p:cNvSpPr>
          <p:nvPr/>
        </p:nvSpPr>
        <p:spPr bwMode="auto">
          <a:xfrm>
            <a:off x="304800" y="4572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</a:rPr>
              <a:t>Questions you might to ask yourself:</a:t>
            </a:r>
          </a:p>
        </p:txBody>
      </p:sp>
      <p:sp>
        <p:nvSpPr>
          <p:cNvPr id="4102" name="Textfeld 26"/>
          <p:cNvSpPr txBox="1">
            <a:spLocks noChangeArrowheads="1"/>
          </p:cNvSpPr>
          <p:nvPr/>
        </p:nvSpPr>
        <p:spPr bwMode="auto">
          <a:xfrm>
            <a:off x="304800" y="1295400"/>
            <a:ext cx="80772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altLang="en-US" sz="2000" b="1">
                <a:solidFill>
                  <a:srgbClr val="C00000"/>
                </a:solidFill>
              </a:rPr>
              <a:t>What is the purpose of the “DTF Construction Manual”?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>
                <a:solidFill>
                  <a:srgbClr val="C00000"/>
                </a:solidFill>
              </a:rPr>
              <a:t>How shall it be used?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>
                <a:solidFill>
                  <a:srgbClr val="C00000"/>
                </a:solidFill>
              </a:rPr>
              <a:t>What is the structure &amp; content of the manual?</a:t>
            </a:r>
          </a:p>
          <a:p>
            <a:pPr algn="ctr" eaLnBrk="1" hangingPunct="1">
              <a:spcAft>
                <a:spcPts val="1800"/>
              </a:spcAft>
            </a:pPr>
            <a:endParaRPr lang="en-GB" altLang="en-US" sz="20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 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is the purpose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B115BA-2E3A-417B-8C2F-90142F288DD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2938" indent="-357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Manual is one from a series of three manuals covering the following aspects of a </a:t>
            </a:r>
            <a:r>
              <a:rPr lang="en-GB" altLang="en-US" sz="2000" b="1">
                <a:solidFill>
                  <a:schemeClr val="tx2"/>
                </a:solidFill>
              </a:rPr>
              <a:t>DTF project cycle</a:t>
            </a:r>
            <a:r>
              <a:rPr lang="en-GB" altLang="en-US" sz="2000">
                <a:solidFill>
                  <a:schemeClr val="tx2"/>
                </a:solidFill>
              </a:rPr>
              <a:t>: </a:t>
            </a: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DTF Design Adaptation</a:t>
            </a:r>
            <a:r>
              <a:rPr lang="en-GB" altLang="en-US" sz="1600" i="1"/>
              <a:t> (provided in last training)</a:t>
            </a:r>
            <a:endParaRPr lang="de-DE" altLang="en-US" sz="1600" i="1"/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 b="1">
                <a:solidFill>
                  <a:srgbClr val="C00000"/>
                </a:solidFill>
              </a:rPr>
              <a:t>DTF Construction</a:t>
            </a:r>
            <a:endParaRPr lang="de-DE" altLang="en-US" sz="1600" b="1">
              <a:solidFill>
                <a:srgbClr val="C00000"/>
              </a:solidFill>
            </a:endParaRP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DTF Operation &amp; Maintenance (O&amp;M)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Manual is supposed to support </a:t>
            </a:r>
            <a:br>
              <a:rPr lang="en-GB" altLang="en-US" sz="2000">
                <a:solidFill>
                  <a:schemeClr val="tx2"/>
                </a:solidFill>
              </a:rPr>
            </a:br>
            <a:r>
              <a:rPr lang="en-GB" altLang="en-US" sz="2000">
                <a:solidFill>
                  <a:schemeClr val="tx2"/>
                </a:solidFill>
              </a:rPr>
              <a:t>Water Service Providers (WSPs) </a:t>
            </a:r>
            <a:br>
              <a:rPr lang="en-GB" altLang="en-US" sz="2000">
                <a:solidFill>
                  <a:schemeClr val="tx2"/>
                </a:solidFill>
              </a:rPr>
            </a:br>
            <a:r>
              <a:rPr lang="en-GB" altLang="en-US" sz="2000">
                <a:solidFill>
                  <a:schemeClr val="tx2"/>
                </a:solidFill>
              </a:rPr>
              <a:t>with the </a:t>
            </a:r>
            <a:r>
              <a:rPr lang="en-GB" altLang="en-US" sz="2000" b="1">
                <a:solidFill>
                  <a:schemeClr val="tx2"/>
                </a:solidFill>
              </a:rPr>
              <a:t>implementation</a:t>
            </a:r>
            <a:r>
              <a:rPr lang="en-GB" altLang="en-US" sz="2000">
                <a:solidFill>
                  <a:schemeClr val="tx2"/>
                </a:solidFill>
              </a:rPr>
              <a:t> of DTF projects</a:t>
            </a:r>
          </a:p>
        </p:txBody>
      </p:sp>
      <p:pic>
        <p:nvPicPr>
          <p:cNvPr id="4102" name="Grafik 8" descr="life-cyc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47800"/>
            <a:ext cx="19145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 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is the purpose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46DFE3F-3DCE-42EF-9936-A59B04FC633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2938" indent="-357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All information and directions provided in the manual shall </a:t>
            </a: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Serve as guideline for the Water Company as well as the Contractor (target groups)</a:t>
            </a: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Facilitate the tendering, procurement and monitoring processes</a:t>
            </a: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Facilitate the construction of a DTF</a:t>
            </a: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Ensure that construction quality is in line </a:t>
            </a:r>
            <a:br>
              <a:rPr lang="en-GB" altLang="en-US" sz="2000">
                <a:solidFill>
                  <a:srgbClr val="C00000"/>
                </a:solidFill>
              </a:rPr>
            </a:br>
            <a:r>
              <a:rPr lang="en-GB" altLang="en-US" sz="2000">
                <a:solidFill>
                  <a:srgbClr val="C00000"/>
                </a:solidFill>
              </a:rPr>
              <a:t>with all requirements</a:t>
            </a: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Ensure that the DTF operates as per </a:t>
            </a:r>
            <a:br>
              <a:rPr lang="en-GB" altLang="en-US" sz="2000">
                <a:solidFill>
                  <a:srgbClr val="C00000"/>
                </a:solidFill>
              </a:rPr>
            </a:br>
            <a:r>
              <a:rPr lang="en-GB" altLang="en-US" sz="2000">
                <a:solidFill>
                  <a:srgbClr val="C00000"/>
                </a:solidFill>
              </a:rPr>
              <a:t>design and sustainably</a:t>
            </a:r>
          </a:p>
        </p:txBody>
      </p:sp>
      <p:pic>
        <p:nvPicPr>
          <p:cNvPr id="10" name="Grafik 9" descr="blue-target-icon-887488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 b="9091"/>
          <a:stretch>
            <a:fillRect/>
          </a:stretch>
        </p:blipFill>
        <p:spPr bwMode="auto">
          <a:xfrm>
            <a:off x="5638800" y="3687763"/>
            <a:ext cx="27432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 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is the purpose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3E11BF-40CF-4D8C-A6A1-BEDFF506659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The manual shall be studied by </a:t>
            </a:r>
            <a:r>
              <a:rPr lang="en-GB" altLang="en-US" sz="2000" b="1" dirty="0">
                <a:solidFill>
                  <a:schemeClr val="tx2"/>
                </a:solidFill>
              </a:rPr>
              <a:t>Water Companies </a:t>
            </a:r>
            <a:r>
              <a:rPr lang="en-GB" altLang="en-US" sz="2000" dirty="0">
                <a:solidFill>
                  <a:schemeClr val="tx2"/>
                </a:solidFill>
              </a:rPr>
              <a:t>and </a:t>
            </a:r>
            <a:r>
              <a:rPr lang="en-GB" altLang="en-US" sz="2000" b="1" dirty="0">
                <a:solidFill>
                  <a:schemeClr val="tx2"/>
                </a:solidFill>
              </a:rPr>
              <a:t>Contractors</a:t>
            </a:r>
            <a:r>
              <a:rPr lang="en-GB" altLang="en-US" sz="2000" dirty="0">
                <a:solidFill>
                  <a:schemeClr val="tx2"/>
                </a:solidFill>
              </a:rPr>
              <a:t> prior to start of construction to have a common understanding and run into the same direction</a:t>
            </a: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endParaRPr lang="en-GB" altLang="en-US" sz="2000" dirty="0">
              <a:solidFill>
                <a:srgbClr val="C00000"/>
              </a:solidFill>
            </a:endParaRP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endParaRPr lang="en-GB" altLang="en-US" sz="2000" dirty="0">
              <a:solidFill>
                <a:srgbClr val="C00000"/>
              </a:solidFill>
            </a:endParaRP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endParaRPr lang="en-GB" altLang="en-US" sz="2000" dirty="0">
              <a:solidFill>
                <a:srgbClr val="C00000"/>
              </a:solidFill>
            </a:endParaRP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endParaRPr lang="en-GB" altLang="en-US" sz="2000" dirty="0">
              <a:solidFill>
                <a:srgbClr val="C00000"/>
              </a:solidFill>
            </a:endParaRP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endParaRPr lang="en-GB" altLang="en-US" sz="2000" dirty="0">
              <a:solidFill>
                <a:srgbClr val="C00000"/>
              </a:solidFill>
            </a:endParaRP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In case of questions WSTF can be contacted for clarification</a:t>
            </a: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endParaRPr lang="de-DE" altLang="en-US" dirty="0">
              <a:solidFill>
                <a:srgbClr val="C00000"/>
              </a:solidFill>
            </a:endParaRPr>
          </a:p>
        </p:txBody>
      </p:sp>
      <p:pic>
        <p:nvPicPr>
          <p:cNvPr id="6" name="Grafik 5" descr="seo-master-guidelin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39624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 is the structure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717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11D8A04-6155-41D7-BFBB-8A33E5E5215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598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2938" indent="-357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The manual is an “easy to handle and use” construction guide and serves:</a:t>
            </a:r>
            <a:endParaRPr lang="de-DE" altLang="en-US" sz="2000">
              <a:solidFill>
                <a:schemeClr val="tx2"/>
              </a:solidFill>
            </a:endParaRP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As source of </a:t>
            </a:r>
            <a:r>
              <a:rPr lang="en-GB" altLang="en-US" sz="2000" b="1">
                <a:solidFill>
                  <a:srgbClr val="C00000"/>
                </a:solidFill>
              </a:rPr>
              <a:t>detailed structural drawings </a:t>
            </a:r>
            <a:r>
              <a:rPr lang="en-GB" altLang="en-US" sz="2000">
                <a:solidFill>
                  <a:srgbClr val="C00000"/>
                </a:solidFill>
              </a:rPr>
              <a:t>to be used for tendering, construction (by Contractors) and construction supervision (by water companies)</a:t>
            </a:r>
            <a:endParaRPr lang="de-DE" altLang="en-US" sz="2000">
              <a:solidFill>
                <a:srgbClr val="C00000"/>
              </a:solidFill>
            </a:endParaRP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As source of </a:t>
            </a:r>
            <a:r>
              <a:rPr lang="en-GB" altLang="en-US" sz="2000" b="1">
                <a:solidFill>
                  <a:srgbClr val="C00000"/>
                </a:solidFill>
              </a:rPr>
              <a:t>detailed Bill of Quantities </a:t>
            </a:r>
            <a:r>
              <a:rPr lang="en-GB" altLang="en-US" sz="2000">
                <a:solidFill>
                  <a:srgbClr val="C00000"/>
                </a:solidFill>
              </a:rPr>
              <a:t>(BoQs) to be used for tendering and project monitoring</a:t>
            </a:r>
            <a:endParaRPr lang="de-DE" altLang="en-US" sz="2000">
              <a:solidFill>
                <a:srgbClr val="C00000"/>
              </a:solidFill>
            </a:endParaRP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As </a:t>
            </a:r>
            <a:r>
              <a:rPr lang="en-GB" altLang="en-US" sz="2000" b="1">
                <a:solidFill>
                  <a:srgbClr val="C00000"/>
                </a:solidFill>
              </a:rPr>
              <a:t>guide</a:t>
            </a:r>
            <a:r>
              <a:rPr lang="en-GB" altLang="en-US" sz="2000">
                <a:solidFill>
                  <a:srgbClr val="C00000"/>
                </a:solidFill>
              </a:rPr>
              <a:t> during the construction of DTFs to avoid construction errors</a:t>
            </a:r>
            <a:endParaRPr lang="de-DE" altLang="en-US" sz="2000">
              <a:solidFill>
                <a:srgbClr val="C00000"/>
              </a:solidFill>
            </a:endParaRP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altLang="en-US" sz="2000">
                <a:solidFill>
                  <a:srgbClr val="C00000"/>
                </a:solidFill>
              </a:rPr>
              <a:t>As a collection of </a:t>
            </a:r>
            <a:r>
              <a:rPr lang="en-GB" altLang="en-US" sz="2000" b="1">
                <a:solidFill>
                  <a:srgbClr val="C00000"/>
                </a:solidFill>
              </a:rPr>
              <a:t>templates</a:t>
            </a:r>
            <a:r>
              <a:rPr lang="en-GB" altLang="en-US" sz="2000">
                <a:solidFill>
                  <a:srgbClr val="C00000"/>
                </a:solidFill>
              </a:rPr>
              <a:t> to be used during tendering and construction monitoring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GB" altLang="en-US" sz="2000">
              <a:solidFill>
                <a:schemeClr val="tx2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GB" altLang="en-US" sz="2000">
              <a:solidFill>
                <a:schemeClr val="tx2"/>
              </a:solidFill>
            </a:endParaRP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endParaRPr lang="de-DE" alt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 is the structure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B31A08-4D7A-47DC-8F99-9A6EA5C26F1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Manual is divided into colour-coded sections for ease of reference</a:t>
            </a:r>
            <a:endParaRPr lang="de-DE" altLang="en-US">
              <a:solidFill>
                <a:srgbClr val="C00000"/>
              </a:solidFill>
            </a:endParaRPr>
          </a:p>
        </p:txBody>
      </p: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36136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 is the content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58C5FB5-6ACB-4584-933A-7B9754E5BB1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2938" indent="-357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ts val="1800"/>
              </a:spcAft>
            </a:pPr>
            <a:endParaRPr lang="en-GB" altLang="en-US" sz="2000">
              <a:solidFill>
                <a:schemeClr val="tx2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To be used to get the construction right</a:t>
            </a: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Show detailed information to be used during tendering and construction supervision</a:t>
            </a:r>
            <a:endParaRPr lang="de-DE" altLang="en-US" sz="2000">
              <a:solidFill>
                <a:schemeClr val="tx2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The drawings provide technical details for all treatment and auxiliary modules that are part of the generic DTF</a:t>
            </a: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An electronic version is provided in AutoCAD</a:t>
            </a: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Softcopy is supposed to be used for future projects as well as to prepare “as-built” drawings after completion of construction, incl. approved variations</a:t>
            </a:r>
          </a:p>
          <a:p>
            <a:pPr lvl="1" eaLnBrk="1">
              <a:spcAft>
                <a:spcPts val="1800"/>
              </a:spcAft>
              <a:buFont typeface="Wingdings" panose="05000000000000000000" pitchFamily="2" charset="2"/>
              <a:buChar char="ü"/>
            </a:pPr>
            <a:endParaRPr lang="de-DE" altLang="en-US">
              <a:solidFill>
                <a:srgbClr val="C00000"/>
              </a:solidFill>
            </a:endParaRPr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37909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accent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accent2"/>
                </a:solidFill>
                <a:cs typeface="Calibri" panose="020F0502020204030204" pitchFamily="34" charset="0"/>
              </a:rPr>
              <a:t> is the content of the manual?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8B7C9E-520C-40CA-B711-FD368D2C131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04800" y="838200"/>
            <a:ext cx="83058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 eaLnBrk="1">
              <a:spcAft>
                <a:spcPts val="1800"/>
              </a:spcAft>
              <a:defRPr/>
            </a:pPr>
            <a:endParaRPr lang="en-GB" altLang="en-US" sz="2000" dirty="0">
              <a:solidFill>
                <a:schemeClr val="tx2"/>
              </a:solidFill>
            </a:endParaRP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Complement the structural drawings</a:t>
            </a:r>
          </a:p>
          <a:p>
            <a:pPr marL="357188" lvl="1" indent="-357188" eaLnBrk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altLang="en-US" sz="2000" dirty="0">
                <a:solidFill>
                  <a:schemeClr val="tx2"/>
                </a:solidFill>
              </a:rPr>
              <a:t>Show the shape and lengths of the required reinforcements</a:t>
            </a:r>
            <a:endParaRPr lang="de-DE" altLang="en-US" sz="2000" dirty="0">
              <a:solidFill>
                <a:schemeClr val="tx2"/>
              </a:solidFill>
            </a:endParaRPr>
          </a:p>
          <a:p>
            <a:pPr marL="642938" lvl="1" indent="-357188" eaLnBrk="1">
              <a:spcAft>
                <a:spcPts val="1800"/>
              </a:spcAft>
              <a:buFont typeface="Wingdings" pitchFamily="2" charset="2"/>
              <a:buChar char="ü"/>
              <a:defRPr/>
            </a:pPr>
            <a:endParaRPr lang="de-DE" altLang="en-US" dirty="0">
              <a:solidFill>
                <a:srgbClr val="C00000"/>
              </a:solidFill>
            </a:endParaRPr>
          </a:p>
        </p:txBody>
      </p:sp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40671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0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2611438" cy="369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7694</TotalTime>
  <Words>680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Upscaling Basic Sanitation for the Urban Poor (UBSUP) </vt:lpstr>
      <vt:lpstr>Content</vt:lpstr>
      <vt:lpstr>What is the purpose of the manual?</vt:lpstr>
      <vt:lpstr>What is the purpose of the manual?</vt:lpstr>
      <vt:lpstr>What is the purpose of the manual?</vt:lpstr>
      <vt:lpstr>What is the structure of the manual?</vt:lpstr>
      <vt:lpstr>What is the structure of the manual?</vt:lpstr>
      <vt:lpstr>What is the content of the manual?</vt:lpstr>
      <vt:lpstr>What is the content of the manual?</vt:lpstr>
      <vt:lpstr>What is the content of the manual?</vt:lpstr>
      <vt:lpstr>What is the content of the manual?</vt:lpstr>
      <vt:lpstr>What is the content of the manual?</vt:lpstr>
      <vt:lpstr>What is the content of the manual?</vt:lpstr>
      <vt:lpstr>Do you have any questions, remarks or suggestions?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519</cp:revision>
  <cp:lastPrinted>2012-07-20T13:18:10Z</cp:lastPrinted>
  <dcterms:created xsi:type="dcterms:W3CDTF">2011-07-26T11:49:09Z</dcterms:created>
  <dcterms:modified xsi:type="dcterms:W3CDTF">2017-08-19T01:06:38Z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455310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0008001c0e0000000000010271a00207f4000400038000</vt:lpwstr>
  </property>
</Properties>
</file>